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8"/>
  </p:notesMasterIdLst>
  <p:sldIdLst>
    <p:sldId id="592" r:id="rId3"/>
    <p:sldId id="631" r:id="rId4"/>
    <p:sldId id="646" r:id="rId5"/>
    <p:sldId id="648" r:id="rId6"/>
    <p:sldId id="605" r:id="rId7"/>
    <p:sldId id="603" r:id="rId8"/>
    <p:sldId id="649" r:id="rId9"/>
    <p:sldId id="607" r:id="rId10"/>
    <p:sldId id="641" r:id="rId11"/>
    <p:sldId id="642" r:id="rId12"/>
    <p:sldId id="608" r:id="rId13"/>
    <p:sldId id="604" r:id="rId14"/>
    <p:sldId id="609" r:id="rId15"/>
    <p:sldId id="610" r:id="rId16"/>
    <p:sldId id="650" r:id="rId17"/>
    <p:sldId id="651" r:id="rId18"/>
    <p:sldId id="661" r:id="rId19"/>
    <p:sldId id="652" r:id="rId20"/>
    <p:sldId id="663" r:id="rId21"/>
    <p:sldId id="611" r:id="rId22"/>
    <p:sldId id="653" r:id="rId23"/>
    <p:sldId id="660" r:id="rId24"/>
    <p:sldId id="654" r:id="rId25"/>
    <p:sldId id="612" r:id="rId26"/>
    <p:sldId id="614" r:id="rId27"/>
    <p:sldId id="645" r:id="rId28"/>
    <p:sldId id="656" r:id="rId29"/>
    <p:sldId id="657" r:id="rId30"/>
    <p:sldId id="658" r:id="rId31"/>
    <p:sldId id="659" r:id="rId32"/>
    <p:sldId id="613" r:id="rId33"/>
    <p:sldId id="664" r:id="rId34"/>
    <p:sldId id="632" r:id="rId35"/>
    <p:sldId id="665" r:id="rId36"/>
    <p:sldId id="662" r:id="rId37"/>
  </p:sldIdLst>
  <p:sldSz cx="9144000" cy="6858000" type="screen4x3"/>
  <p:notesSz cx="6858000" cy="9144000"/>
  <p:custDataLst>
    <p:tags r:id="rId3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286" autoAdjust="0"/>
  </p:normalViewPr>
  <p:slideViewPr>
    <p:cSldViewPr snapToGrid="0">
      <p:cViewPr varScale="1">
        <p:scale>
          <a:sx n="85" d="100"/>
          <a:sy n="85" d="100"/>
        </p:scale>
        <p:origin x="90" y="37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ewan.kim/post/transpose_reshap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0419" y="1310565"/>
            <a:ext cx="5941050" cy="35394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라이브러리를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활용한 데이터 </a:t>
            </a:r>
            <a:r>
              <a:rPr lang="ko-KR" alt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분석</a:t>
            </a:r>
            <a:endParaRPr lang="en-US" altLang="ko-KR" sz="48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8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</a:t>
            </a:r>
            <a:r>
              <a:rPr lang="en-US" altLang="ko-KR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numpy</a:t>
            </a:r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기본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 </a:t>
            </a:r>
          </a:p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배열과 벡터 연산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44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슬라이싱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numpy-slice_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1189916"/>
            <a:ext cx="7459890" cy="50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 설명선 4"/>
          <p:cNvSpPr/>
          <p:nvPr/>
        </p:nvSpPr>
        <p:spPr>
          <a:xfrm>
            <a:off x="5486418" y="1109231"/>
            <a:ext cx="1709531" cy="481079"/>
          </a:xfrm>
          <a:prstGeom prst="wedgeRectCallout">
            <a:avLst>
              <a:gd name="adj1" fmla="val -227926"/>
              <a:gd name="adj2" fmla="val 325241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</a:rPr>
              <a:t>정수 색인</a:t>
            </a:r>
            <a:r>
              <a:rPr lang="en-US" altLang="ko-KR" sz="1600" dirty="0" smtClean="0">
                <a:solidFill>
                  <a:srgbClr val="0000FF"/>
                </a:solidFill>
              </a:rPr>
              <a:t>: </a:t>
            </a:r>
            <a:r>
              <a:rPr lang="ko-KR" altLang="en-US" sz="1600" dirty="0" smtClean="0">
                <a:solidFill>
                  <a:srgbClr val="0000FF"/>
                </a:solidFill>
              </a:rPr>
              <a:t>차원이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작아짐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6122008" y="1732194"/>
            <a:ext cx="2147883" cy="543867"/>
          </a:xfrm>
          <a:prstGeom prst="wedgeRectCallout">
            <a:avLst>
              <a:gd name="adj1" fmla="val -214815"/>
              <a:gd name="adj2" fmla="val 28194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</a:rPr>
              <a:t>모두 슬라이스 사용</a:t>
            </a:r>
            <a:r>
              <a:rPr lang="en-US" altLang="ko-KR" sz="1600" dirty="0" smtClean="0">
                <a:solidFill>
                  <a:srgbClr val="0000FF"/>
                </a:solidFill>
              </a:rPr>
              <a:t>: </a:t>
            </a:r>
            <a:r>
              <a:rPr lang="ko-KR" altLang="en-US" sz="1600" dirty="0" smtClean="0">
                <a:solidFill>
                  <a:srgbClr val="0000FF"/>
                </a:solidFill>
              </a:rPr>
              <a:t>차원이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같음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14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배열의 축과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슬라이싱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046159"/>
            <a:ext cx="6151217" cy="5299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765" y="4249269"/>
            <a:ext cx="7072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Axis 0</a:t>
            </a:r>
            <a:endParaRPr lang="ko-KR" altLang="en-US" sz="14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711290" y="3852354"/>
            <a:ext cx="15427" cy="129338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18447" y="3505200"/>
            <a:ext cx="7072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Axis 1</a:t>
            </a:r>
            <a:endParaRPr lang="ko-KR" altLang="en-US" sz="14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721224" y="3755441"/>
            <a:ext cx="2043953" cy="1788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18" y="1757230"/>
            <a:ext cx="2381507" cy="20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음수 인덱스를 이용한 범위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음수 인덱스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지정한 </a:t>
            </a:r>
            <a:r>
              <a:rPr lang="en-US" altLang="ko-KR" dirty="0"/>
              <a:t>axis</a:t>
            </a:r>
            <a:r>
              <a:rPr lang="ko-KR" altLang="en-US" dirty="0"/>
              <a:t>의 마지막 요소로 부터 반대 방향의 </a:t>
            </a:r>
            <a:r>
              <a:rPr lang="ko-KR" altLang="en-US" dirty="0" smtClean="0"/>
              <a:t>인덱스</a:t>
            </a:r>
            <a:endParaRPr lang="en-US" altLang="ko-KR" dirty="0"/>
          </a:p>
          <a:p>
            <a:pPr lvl="1"/>
            <a:r>
              <a:rPr lang="en-US" altLang="ko-KR" dirty="0"/>
              <a:t>-1</a:t>
            </a:r>
            <a:r>
              <a:rPr lang="ko-KR" altLang="en-US" dirty="0"/>
              <a:t>은 마지막 요소의 인덱스를 </a:t>
            </a:r>
            <a:r>
              <a:rPr lang="ko-KR" altLang="en-US" dirty="0" smtClean="0"/>
              <a:t>의미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05" y="2411421"/>
            <a:ext cx="8234643" cy="35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슬라이싱에</a:t>
            </a:r>
            <a:r>
              <a:rPr lang="ko-KR" altLang="en-US" dirty="0" smtClean="0"/>
              <a:t> 대입도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[6]</a:t>
            </a:r>
            <a:r>
              <a:rPr lang="ko-KR" altLang="en-US" dirty="0" smtClean="0"/>
              <a:t>의 출력은 </a:t>
            </a:r>
            <a:r>
              <a:rPr lang="en-US" altLang="ko-KR" dirty="0" err="1" smtClean="0"/>
              <a:t>pprint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slide_arr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이므로 원래의 것이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셀에서 </a:t>
            </a:r>
            <a:r>
              <a:rPr lang="ko-KR" altLang="en-US" dirty="0" err="1" smtClean="0"/>
              <a:t>추력문이</a:t>
            </a:r>
            <a:r>
              <a:rPr lang="ko-KR" altLang="en-US" dirty="0" smtClean="0"/>
              <a:t> 없는 것은 마지막만 출력하므로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slide_arr</a:t>
            </a:r>
            <a:r>
              <a:rPr lang="en-US" altLang="ko-KR" dirty="0" smtClean="0"/>
              <a:t>[:, 1:3]</a:t>
            </a:r>
            <a:r>
              <a:rPr lang="ko-KR" altLang="en-US" dirty="0" smtClean="0"/>
              <a:t>은 출력이 안 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3" y="2542830"/>
            <a:ext cx="3907586" cy="30971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97" y="2605582"/>
            <a:ext cx="4770543" cy="28132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74902" y="5278447"/>
            <a:ext cx="454661" cy="307185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3740" y="2934581"/>
            <a:ext cx="3055088" cy="236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803213" y="3020801"/>
            <a:ext cx="1342406" cy="161874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833730" y="3196850"/>
            <a:ext cx="198475" cy="45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31029" y="5221160"/>
            <a:ext cx="1342406" cy="47268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18474" y="5065753"/>
            <a:ext cx="884490" cy="29305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6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슬라이싱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49" y="1006523"/>
            <a:ext cx="6888632" cy="533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4.1.5 </a:t>
            </a:r>
            <a:r>
              <a:rPr lang="ko-KR" altLang="en-US" dirty="0" err="1" smtClean="0"/>
              <a:t>불리언</a:t>
            </a:r>
            <a:r>
              <a:rPr lang="ko-KR" altLang="en-US" dirty="0" smtClean="0"/>
              <a:t> 값으로 행 선택하기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924688" cy="5151503"/>
          </a:xfrm>
        </p:spPr>
        <p:txBody>
          <a:bodyPr/>
          <a:lstStyle/>
          <a:p>
            <a:r>
              <a:rPr lang="ko-KR" altLang="en-US" dirty="0" err="1" smtClean="0"/>
              <a:t>불리언</a:t>
            </a:r>
            <a:r>
              <a:rPr lang="ko-KR" altLang="en-US" dirty="0" smtClean="0"/>
              <a:t> 배열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색인하려는</a:t>
            </a:r>
            <a:r>
              <a:rPr lang="ko-KR" altLang="en-US" dirty="0" smtClean="0"/>
              <a:t> 축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0)</a:t>
            </a:r>
            <a:r>
              <a:rPr lang="ko-KR" altLang="en-US" dirty="0" smtClean="0"/>
              <a:t>의 길이와 같아야 함</a:t>
            </a:r>
            <a:endParaRPr lang="en-US" altLang="ko-KR" dirty="0" smtClean="0"/>
          </a:p>
          <a:p>
            <a:pPr lvl="2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68" y="1072634"/>
            <a:ext cx="5409869" cy="523620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409259" y="2859051"/>
            <a:ext cx="2743571" cy="20888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90744" y="3334730"/>
            <a:ext cx="2743571" cy="20888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47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값 배열로 열 선택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열의 길이에 맞게</a:t>
            </a:r>
            <a:endParaRPr lang="en-US" altLang="ko-KR" dirty="0" smtClean="0"/>
          </a:p>
          <a:p>
            <a:pPr lvl="1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215" y="1508381"/>
            <a:ext cx="4279796" cy="43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다음 </a:t>
            </a:r>
            <a:r>
              <a:rPr lang="en-US" altLang="ko-KR" dirty="0"/>
              <a:t>numpy </a:t>
            </a:r>
            <a:r>
              <a:rPr lang="ko-KR" altLang="en-US" dirty="0"/>
              <a:t>프로그램의 실행 결과는</a:t>
            </a:r>
            <a:r>
              <a:rPr lang="en-US" altLang="ko-KR" dirty="0"/>
              <a:t>? (2)</a:t>
            </a:r>
            <a:endParaRPr lang="ko-KR" altLang="en-US" dirty="0"/>
          </a:p>
          <a:p>
            <a:pPr lvl="1" fontAlgn="base"/>
            <a:r>
              <a:rPr lang="en-US" altLang="ko-KR" dirty="0"/>
              <a:t>a = np.arange(12).reshape(3, 4)</a:t>
            </a:r>
          </a:p>
          <a:p>
            <a:pPr lvl="1" fontAlgn="base"/>
            <a:r>
              <a:rPr lang="en-US" altLang="ko-KR" dirty="0"/>
              <a:t>a[1:-1, 1:-1].ndim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en-US" altLang="ko-KR" dirty="0" smtClean="0"/>
              <a:t>1</a:t>
            </a:r>
            <a:endParaRPr lang="en-US" altLang="ko-KR" dirty="0"/>
          </a:p>
          <a:p>
            <a:pPr fontAlgn="base"/>
            <a:r>
              <a:rPr lang="en-US" altLang="ko-KR" dirty="0"/>
              <a:t>2</a:t>
            </a:r>
          </a:p>
          <a:p>
            <a:pPr fontAlgn="base"/>
            <a:r>
              <a:rPr lang="en-US" altLang="ko-KR" dirty="0"/>
              <a:t>3</a:t>
            </a:r>
          </a:p>
          <a:p>
            <a:pPr fontAlgn="base"/>
            <a:r>
              <a:rPr lang="en-US" altLang="ko-KR" dirty="0"/>
              <a:t>4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4.1.6 </a:t>
            </a:r>
            <a:r>
              <a:rPr lang="ko-KR" altLang="en-US" dirty="0" err="1"/>
              <a:t>팬시</a:t>
            </a:r>
            <a:r>
              <a:rPr lang="ko-KR" altLang="en-US" dirty="0"/>
              <a:t> 인덱싱</a:t>
            </a:r>
            <a:r>
              <a:rPr lang="en-US" altLang="ko-KR" dirty="0"/>
              <a:t>(Fancy Indexing)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282480" cy="5151503"/>
          </a:xfrm>
        </p:spPr>
        <p:txBody>
          <a:bodyPr/>
          <a:lstStyle/>
          <a:p>
            <a:r>
              <a:rPr lang="ko-KR" altLang="en-US" dirty="0" smtClean="0"/>
              <a:t>정수 배열을 사용한 색인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</a:t>
            </a:r>
            <a:r>
              <a:rPr lang="ko-KR" altLang="en-US" dirty="0" smtClean="0"/>
              <a:t>순서로 로우를 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순서가 명시된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나 리스트를 사용</a:t>
            </a:r>
            <a:endParaRPr lang="en-US" altLang="ko-KR" dirty="0" smtClean="0"/>
          </a:p>
          <a:p>
            <a:pPr lvl="1"/>
            <a:r>
              <a:rPr lang="ko-KR" altLang="en-US" dirty="0"/>
              <a:t>특정 순서로 </a:t>
            </a:r>
            <a:r>
              <a:rPr lang="ko-KR" altLang="en-US" dirty="0" smtClean="0"/>
              <a:t>열을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6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4.1.6 </a:t>
            </a:r>
            <a:r>
              <a:rPr lang="ko-KR" altLang="en-US" dirty="0" err="1"/>
              <a:t>팬시</a:t>
            </a:r>
            <a:r>
              <a:rPr lang="ko-KR" altLang="en-US" dirty="0"/>
              <a:t> 인덱싱</a:t>
            </a:r>
            <a:r>
              <a:rPr lang="en-US" altLang="ko-KR" dirty="0"/>
              <a:t>(Fancy Indexing)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07" y="1022275"/>
            <a:ext cx="5191843" cy="5419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8" y="3044975"/>
            <a:ext cx="2561824" cy="2892705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9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교재 파일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my-ch04-study.ipynb</a:t>
            </a:r>
            <a:r>
              <a:rPr lang="ko-KR" altLang="en-US" dirty="0" smtClean="0"/>
              <a:t>로 복사해서 연습</a:t>
            </a:r>
            <a:endParaRPr lang="en-US" altLang="ko-KR" dirty="0" smtClean="0"/>
          </a:p>
          <a:p>
            <a:r>
              <a:rPr lang="ko-KR" altLang="en-US" dirty="0" err="1"/>
              <a:t>난수와</a:t>
            </a:r>
            <a:r>
              <a:rPr lang="ko-KR" altLang="en-US" dirty="0"/>
              <a:t> 실수의 정확도 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pPr lvl="1"/>
            <a:r>
              <a:rPr lang="en-US" altLang="ko-KR" dirty="0" err="1"/>
              <a:t>np.random.seed</a:t>
            </a:r>
            <a:r>
              <a:rPr lang="en-US" altLang="ko-KR" dirty="0"/>
              <a:t>(12345)</a:t>
            </a:r>
          </a:p>
          <a:p>
            <a:pPr lvl="2"/>
            <a:r>
              <a:rPr lang="ko-KR" altLang="en-US" dirty="0" err="1"/>
              <a:t>난수를</a:t>
            </a:r>
            <a:r>
              <a:rPr lang="ko-KR" altLang="en-US" dirty="0"/>
              <a:t> 발생시키기 위한 초기 값 지정</a:t>
            </a:r>
            <a:endParaRPr lang="en-US" altLang="ko-KR" dirty="0"/>
          </a:p>
          <a:p>
            <a:pPr lvl="3"/>
            <a:r>
              <a:rPr lang="ko-KR" altLang="en-US" dirty="0"/>
              <a:t>이후 </a:t>
            </a:r>
            <a:r>
              <a:rPr lang="ko-KR" altLang="en-US" dirty="0" err="1"/>
              <a:t>난수가</a:t>
            </a:r>
            <a:r>
              <a:rPr lang="ko-KR" altLang="en-US" dirty="0"/>
              <a:t> 동일하게 발생 </a:t>
            </a:r>
            <a:endParaRPr lang="en-US" altLang="ko-KR" dirty="0"/>
          </a:p>
          <a:p>
            <a:pPr lvl="1"/>
            <a:r>
              <a:rPr lang="en-US" altLang="ko-KR" dirty="0" err="1" smtClean="0"/>
              <a:t>np.set_printoptions</a:t>
            </a:r>
            <a:r>
              <a:rPr lang="en-US" altLang="ko-KR" dirty="0" smtClean="0"/>
              <a:t>(precision=4</a:t>
            </a:r>
            <a:r>
              <a:rPr lang="en-US" altLang="ko-KR" dirty="0"/>
              <a:t>, suppress=True)</a:t>
            </a:r>
          </a:p>
          <a:p>
            <a:pPr lvl="2"/>
            <a:r>
              <a:rPr lang="en-US" altLang="ko-KR" dirty="0"/>
              <a:t>precision=4: </a:t>
            </a:r>
            <a:r>
              <a:rPr lang="ko-KR" altLang="en-US" dirty="0"/>
              <a:t>소수점 이하 반올림해 </a:t>
            </a:r>
            <a:r>
              <a:rPr lang="en-US" altLang="ko-KR" dirty="0"/>
              <a:t>4</a:t>
            </a:r>
            <a:r>
              <a:rPr lang="ko-KR" altLang="en-US" dirty="0"/>
              <a:t>개 표시</a:t>
            </a:r>
            <a:endParaRPr lang="en-US" altLang="ko-KR" dirty="0"/>
          </a:p>
          <a:p>
            <a:pPr lvl="2"/>
            <a:r>
              <a:rPr lang="en-US" altLang="ko-KR" dirty="0" err="1"/>
              <a:t>np.array</a:t>
            </a:r>
            <a:r>
              <a:rPr lang="en-US" altLang="ko-KR" dirty="0"/>
              <a:t>(3.123456)</a:t>
            </a:r>
          </a:p>
          <a:p>
            <a:pPr lvl="3"/>
            <a:r>
              <a:rPr lang="en-US" altLang="ko-KR" dirty="0"/>
              <a:t>array(3.1235)</a:t>
            </a:r>
          </a:p>
          <a:p>
            <a:pPr lvl="2"/>
            <a:r>
              <a:rPr lang="en-US" altLang="ko-KR" dirty="0"/>
              <a:t>suppress=True: e-04</a:t>
            </a:r>
            <a:r>
              <a:rPr lang="ko-KR" altLang="en-US" dirty="0"/>
              <a:t>와 같은 </a:t>
            </a:r>
            <a:r>
              <a:rPr lang="en-US" altLang="ko-KR" dirty="0"/>
              <a:t>scientific notation</a:t>
            </a:r>
            <a:r>
              <a:rPr lang="ko-KR" altLang="en-US" dirty="0"/>
              <a:t>을 </a:t>
            </a:r>
            <a:r>
              <a:rPr lang="ko-KR" altLang="en-US" dirty="0" smtClean="0"/>
              <a:t>억제하고 싶으면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Alt + Enter</a:t>
            </a:r>
          </a:p>
          <a:p>
            <a:pPr lvl="1"/>
            <a:r>
              <a:rPr lang="ko-KR" altLang="en-US" dirty="0"/>
              <a:t>현재 셀 실행 후</a:t>
            </a:r>
            <a:r>
              <a:rPr lang="en-US" altLang="ko-KR" dirty="0"/>
              <a:t>, </a:t>
            </a: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셀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r>
              <a:rPr lang="en-US" altLang="ko-KR" dirty="0" smtClean="0"/>
              <a:t>Ctrl + shift + enter</a:t>
            </a:r>
          </a:p>
          <a:p>
            <a:pPr lvl="1"/>
            <a:r>
              <a:rPr lang="ko-KR" altLang="en-US" dirty="0" smtClean="0"/>
              <a:t>셀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분리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32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팬시</a:t>
            </a:r>
            <a:r>
              <a:rPr lang="ko-KR" altLang="en-US" dirty="0" smtClean="0"/>
              <a:t> </a:t>
            </a:r>
            <a:r>
              <a:rPr lang="ko-KR" altLang="en-US" dirty="0"/>
              <a:t>인덱싱</a:t>
            </a:r>
            <a:r>
              <a:rPr lang="en-US" altLang="ko-KR" dirty="0"/>
              <a:t>(Fancy Indexing)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배열에 인덱스 배열을 전달하여 요소를 참조하는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50" y="1576259"/>
            <a:ext cx="5270524" cy="50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다차원 색인 배열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각각의 색인 </a:t>
            </a:r>
            <a:r>
              <a:rPr lang="ko-KR" altLang="en-US" dirty="0" err="1"/>
              <a:t>튜</a:t>
            </a:r>
            <a:r>
              <a:rPr lang="ko-KR" altLang="en-US" dirty="0" err="1" smtClean="0"/>
              <a:t>플에</a:t>
            </a:r>
            <a:r>
              <a:rPr lang="ko-KR" altLang="en-US" dirty="0" smtClean="0"/>
              <a:t> 대응하는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 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47" y="1584344"/>
            <a:ext cx="5472246" cy="4744027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4900246" y="2791493"/>
            <a:ext cx="2549769" cy="813353"/>
          </a:xfrm>
          <a:prstGeom prst="wedgeRectCallout">
            <a:avLst>
              <a:gd name="adj1" fmla="val -48803"/>
              <a:gd name="adj2" fmla="val 81192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FF"/>
                </a:solidFill>
              </a:rPr>
              <a:t>행과 열이 모두 리스트이면</a:t>
            </a:r>
            <a:r>
              <a:rPr lang="en-US" altLang="ko-KR" sz="1200" dirty="0" smtClean="0">
                <a:solidFill>
                  <a:srgbClr val="0000FF"/>
                </a:solidFill>
              </a:rPr>
              <a:t>, </a:t>
            </a:r>
            <a:r>
              <a:rPr lang="ko-KR" altLang="en-US" sz="1200" dirty="0" smtClean="0">
                <a:solidFill>
                  <a:srgbClr val="0000FF"/>
                </a:solidFill>
              </a:rPr>
              <a:t>행과 열의 </a:t>
            </a:r>
            <a:r>
              <a:rPr lang="en-US" altLang="ko-KR" sz="1200" dirty="0" smtClean="0">
                <a:solidFill>
                  <a:srgbClr val="0000FF"/>
                </a:solidFill>
              </a:rPr>
              <a:t>2</a:t>
            </a:r>
            <a:r>
              <a:rPr lang="ko-KR" altLang="en-US" sz="1200" dirty="0" smtClean="0">
                <a:solidFill>
                  <a:srgbClr val="0000FF"/>
                </a:solidFill>
              </a:rPr>
              <a:t>차원 행렬이 아니고 각각 원소의 첨자이며</a:t>
            </a:r>
            <a:r>
              <a:rPr lang="en-US" altLang="ko-KR" sz="1200" dirty="0" smtClean="0">
                <a:solidFill>
                  <a:srgbClr val="0000FF"/>
                </a:solidFill>
              </a:rPr>
              <a:t>, </a:t>
            </a:r>
            <a:r>
              <a:rPr lang="ko-KR" altLang="en-US" sz="1200" dirty="0" smtClean="0">
                <a:solidFill>
                  <a:srgbClr val="0000FF"/>
                </a:solidFill>
              </a:rPr>
              <a:t>그러므로</a:t>
            </a:r>
            <a:r>
              <a:rPr lang="en-US" altLang="ko-KR" sz="1200" dirty="0" smtClean="0">
                <a:solidFill>
                  <a:srgbClr val="0000FF"/>
                </a:solidFill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앞 뒤의 원소 수가 같아야 함</a:t>
            </a:r>
            <a:r>
              <a:rPr lang="en-US" altLang="ko-KR" sz="1200" dirty="0" smtClean="0">
                <a:solidFill>
                  <a:srgbClr val="0000FF"/>
                </a:solidFill>
              </a:rPr>
              <a:t>.</a:t>
            </a:r>
            <a:r>
              <a:rPr lang="ko-KR" altLang="en-US" sz="1200" dirty="0" smtClean="0">
                <a:solidFill>
                  <a:srgbClr val="0000FF"/>
                </a:solidFill>
              </a:rPr>
              <a:t>  </a:t>
            </a:r>
            <a:r>
              <a:rPr lang="en-US" altLang="ko-KR" sz="1200" dirty="0" smtClean="0">
                <a:solidFill>
                  <a:srgbClr val="0000FF"/>
                </a:solidFill>
              </a:rPr>
              <a:t> 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팬시</a:t>
            </a:r>
            <a:r>
              <a:rPr lang="ko-KR" altLang="en-US" dirty="0" smtClean="0"/>
              <a:t> 색인으로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부분적인 사각형의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행렬을 반환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행을 먼저 선택해 모든 열을 선택한 후</a:t>
            </a:r>
            <a:endParaRPr lang="en-US" altLang="ko-KR" dirty="0" smtClean="0"/>
          </a:p>
          <a:p>
            <a:r>
              <a:rPr lang="ko-KR" altLang="en-US" dirty="0" smtClean="0"/>
              <a:t>다시 모든 행에서 열을 선택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67" y="2250204"/>
            <a:ext cx="3161665" cy="30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4.1.7 </a:t>
            </a:r>
            <a:r>
              <a:rPr lang="ko-KR" altLang="en-US" dirty="0" smtClean="0"/>
              <a:t>배열 전치와 축 바꾸기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266520" cy="5151503"/>
          </a:xfrm>
        </p:spPr>
        <p:txBody>
          <a:bodyPr/>
          <a:lstStyle/>
          <a:p>
            <a:r>
              <a:rPr lang="ko-KR" altLang="en-US" dirty="0" smtClean="0"/>
              <a:t>배열 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 열을 바꾸는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모양이 바뀐 뷰를 반환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</a:t>
            </a:r>
            <a:r>
              <a:rPr lang="ko-KR" altLang="en-US" dirty="0" smtClean="0"/>
              <a:t>라는 속성</a:t>
            </a:r>
            <a:endParaRPr lang="en-US" altLang="ko-KR" dirty="0" smtClean="0"/>
          </a:p>
          <a:p>
            <a:r>
              <a:rPr lang="ko-KR" altLang="en-US" dirty="0" smtClean="0"/>
              <a:t>다차원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축 번호를 받아서 교환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번째와 두 번째 축 번호가 바뀜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첨자 교환 예</a:t>
            </a:r>
            <a:r>
              <a:rPr lang="en-US" altLang="ko-KR" dirty="0" smtClean="0"/>
              <a:t>, 5</a:t>
            </a:r>
          </a:p>
          <a:p>
            <a:pPr lvl="2"/>
            <a:r>
              <a:rPr lang="ko-KR" altLang="en-US" dirty="0" smtClean="0"/>
              <a:t>첨자</a:t>
            </a:r>
            <a:r>
              <a:rPr lang="en-US" altLang="ko-KR" dirty="0" smtClean="0"/>
              <a:t>: (0, 1, 1)</a:t>
            </a:r>
          </a:p>
          <a:p>
            <a:pPr lvl="2"/>
            <a:r>
              <a:rPr lang="ko-KR" altLang="en-US" dirty="0" smtClean="0"/>
              <a:t>교환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수정된 첨자</a:t>
            </a:r>
            <a:r>
              <a:rPr lang="en-US" altLang="ko-KR" dirty="0" smtClean="0"/>
              <a:t>: (1, 0,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680" y="2255408"/>
            <a:ext cx="5068992" cy="39744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05588" y="2929498"/>
            <a:ext cx="45719" cy="78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71051" y="2824596"/>
            <a:ext cx="1199013" cy="1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867077" y="2881037"/>
            <a:ext cx="4026" cy="44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5214605" y="3033755"/>
            <a:ext cx="297434" cy="19655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14605" y="5818259"/>
            <a:ext cx="297434" cy="19655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243212" y="3234794"/>
            <a:ext cx="14999" cy="258346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9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형태 변경</a:t>
            </a:r>
            <a:r>
              <a:rPr lang="en-US" altLang="ko-KR" dirty="0"/>
              <a:t>: </a:t>
            </a:r>
            <a:r>
              <a:rPr lang="ko-KR" altLang="en-US" dirty="0" smtClean="0"/>
              <a:t>전치</a:t>
            </a:r>
            <a:r>
              <a:rPr lang="en-US" altLang="ko-KR" dirty="0"/>
              <a:t>(Transpose)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행렬의 인덱스가 바뀌는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r>
              <a:rPr lang="en-US" altLang="ko-KR" dirty="0"/>
              <a:t>].T </a:t>
            </a:r>
            <a:r>
              <a:rPr lang="ko-KR" altLang="en-US" dirty="0"/>
              <a:t>속성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175" y="1041302"/>
            <a:ext cx="2324912" cy="22596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195" y="3440365"/>
            <a:ext cx="5690286" cy="28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형태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reshape </a:t>
            </a:r>
            <a:r>
              <a:rPr lang="ko-KR" altLang="en-US" dirty="0" smtClean="0"/>
              <a:t>메서드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/>
              <a:t>을 </a:t>
            </a:r>
            <a:r>
              <a:rPr lang="ko-KR" altLang="en-US" dirty="0" smtClean="0"/>
              <a:t>변경한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것을 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자체는 변환되지 않음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1" y="2068540"/>
            <a:ext cx="6531119" cy="408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형태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reshape </a:t>
            </a:r>
            <a:r>
              <a:rPr lang="ko-KR" altLang="en-US" dirty="0" smtClean="0"/>
              <a:t>메서드의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38" y="987593"/>
            <a:ext cx="7034515" cy="57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삼차원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배열의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np.arange</a:t>
            </a:r>
            <a:r>
              <a:rPr lang="en-US" altLang="ko-KR" dirty="0"/>
              <a:t>(1, 9).reshape(2, 2, 2)</a:t>
            </a:r>
            <a:endParaRPr lang="ko-KR" altLang="en-US" dirty="0"/>
          </a:p>
        </p:txBody>
      </p:sp>
      <p:pic>
        <p:nvPicPr>
          <p:cNvPr id="7170" name="Picture 2" descr="다차원 텐서 Transpose와 Resh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1" y="1971434"/>
            <a:ext cx="7676969" cy="43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864" y="1471050"/>
            <a:ext cx="3142369" cy="16038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8893" y="6415402"/>
            <a:ext cx="588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http://taewan.kim/post/transpose_reshape/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1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배열의 전치 </a:t>
            </a:r>
            <a:r>
              <a:rPr lang="en-US" altLang="ko-KR" dirty="0" smtClean="0"/>
              <a:t>transpose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4" y="1131996"/>
            <a:ext cx="4771140" cy="2552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64" y="3726481"/>
            <a:ext cx="6033248" cy="26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9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arr.transpose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1140170"/>
            <a:ext cx="7863230" cy="51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9934" y="1182050"/>
            <a:ext cx="6879289" cy="48013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브로드캐스팅</a:t>
            </a:r>
            <a:endParaRPr lang="en-US" altLang="ko-KR" sz="5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슬라이싱</a:t>
            </a:r>
            <a:endParaRPr lang="en-US" altLang="ko-KR" sz="5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4.1.3 </a:t>
            </a:r>
            <a:r>
              <a:rPr lang="en-US" altLang="ko-KR" sz="3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numpy</a:t>
            </a:r>
            <a:r>
              <a:rPr lang="en-US" altLang="ko-KR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ko-KR" alt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배열의 산술 연산</a:t>
            </a:r>
            <a:endParaRPr lang="en-US" altLang="ko-KR" sz="36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4.1.4 </a:t>
            </a:r>
            <a:r>
              <a:rPr lang="ko-KR" alt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색인과 슬라이스 </a:t>
            </a:r>
            <a:r>
              <a:rPr lang="ko-KR" alt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기초</a:t>
            </a:r>
            <a:endParaRPr lang="en-US" altLang="ko-KR" sz="36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p142</a:t>
            </a:r>
            <a:endParaRPr lang="en-US" altLang="ko-KR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17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arr.</a:t>
            </a:r>
            <a:r>
              <a:rPr lang="en-US" altLang="ko-KR" dirty="0" err="1" smtClean="0"/>
              <a:t>swapaxes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개의 축 번호를 교환</a:t>
            </a:r>
            <a:endParaRPr lang="ko-KR" altLang="en-US" dirty="0"/>
          </a:p>
        </p:txBody>
      </p:sp>
      <p:pic>
        <p:nvPicPr>
          <p:cNvPr id="11266" name="Picture 2" descr="https://t1.daumcdn.net/cfile/tistory/2641503758B151C4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12" y="2055159"/>
            <a:ext cx="68580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9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형태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ravel </a:t>
            </a:r>
            <a:r>
              <a:rPr lang="ko-KR" altLang="en-US" dirty="0"/>
              <a:t>메서드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997833" cy="5151503"/>
          </a:xfrm>
        </p:spPr>
        <p:txBody>
          <a:bodyPr/>
          <a:lstStyle/>
          <a:p>
            <a:r>
              <a:rPr lang="ko-KR" altLang="en-US" dirty="0"/>
              <a:t>배열의 </a:t>
            </a:r>
            <a:r>
              <a:rPr lang="en-US" altLang="ko-KR" dirty="0"/>
              <a:t>shape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차원 배열로 만드는 </a:t>
            </a:r>
            <a:r>
              <a:rPr lang="ko-KR" altLang="en-US" dirty="0" smtClean="0"/>
              <a:t>메서드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numpy.ndarray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r>
              <a:rPr lang="en-US" altLang="ko-KR" dirty="0"/>
              <a:t>].ravel()</a:t>
            </a:r>
          </a:p>
          <a:p>
            <a:pPr lvl="2"/>
            <a:r>
              <a:rPr lang="ko-KR" altLang="en-US" dirty="0" smtClean="0"/>
              <a:t>배열을 </a:t>
            </a:r>
            <a:r>
              <a:rPr lang="en-US" altLang="ko-KR" dirty="0"/>
              <a:t>1</a:t>
            </a:r>
            <a:r>
              <a:rPr lang="ko-KR" altLang="en-US" dirty="0"/>
              <a:t>차원 배열로 반환하는 </a:t>
            </a:r>
            <a:r>
              <a:rPr lang="ko-KR" altLang="en-US" dirty="0" smtClean="0"/>
              <a:t>메서드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자체는 변환되지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revel</a:t>
            </a:r>
            <a:r>
              <a:rPr lang="ko-KR" altLang="en-US" dirty="0"/>
              <a:t>이 반환하는 배열은 </a:t>
            </a:r>
            <a:r>
              <a:rPr lang="en-US" altLang="ko-KR" dirty="0"/>
              <a:t>a </a:t>
            </a:r>
            <a:r>
              <a:rPr lang="ko-KR" altLang="en-US" dirty="0"/>
              <a:t>행렬의 </a:t>
            </a:r>
            <a:r>
              <a:rPr lang="en-US" altLang="ko-KR" dirty="0" smtClean="0"/>
              <a:t>view</a:t>
            </a:r>
            <a:endParaRPr lang="en-US" altLang="ko-KR" dirty="0"/>
          </a:p>
          <a:p>
            <a:pPr lvl="2"/>
            <a:r>
              <a:rPr lang="ko-KR" altLang="en-US" dirty="0"/>
              <a:t>반환 행렬의 데이터를 변경하면 </a:t>
            </a:r>
            <a:r>
              <a:rPr lang="en-US" altLang="ko-KR" dirty="0"/>
              <a:t>a </a:t>
            </a:r>
            <a:r>
              <a:rPr lang="ko-KR" altLang="en-US" dirty="0"/>
              <a:t>행렬도 변경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02" y="1055412"/>
            <a:ext cx="3650554" cy="19951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83" y="3133502"/>
            <a:ext cx="3623592" cy="338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Pythontutor.com</a:t>
            </a:r>
            <a:r>
              <a:rPr lang="ko-KR" altLang="en-US" dirty="0" smtClean="0"/>
              <a:t>에서 아나콘다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07" y="3080069"/>
            <a:ext cx="4991100" cy="1847850"/>
          </a:xfrm>
          <a:prstGeom prst="rect">
            <a:avLst/>
          </a:prstGeom>
        </p:spPr>
      </p:pic>
      <p:sp>
        <p:nvSpPr>
          <p:cNvPr id="5" name="사각형 설명선 4"/>
          <p:cNvSpPr/>
          <p:nvPr/>
        </p:nvSpPr>
        <p:spPr>
          <a:xfrm>
            <a:off x="3123379" y="1662525"/>
            <a:ext cx="2549769" cy="813353"/>
          </a:xfrm>
          <a:prstGeom prst="wedgeRectCallout">
            <a:avLst>
              <a:gd name="adj1" fmla="val -20468"/>
              <a:gd name="adj2" fmla="val 156141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FF"/>
                </a:solidFill>
              </a:rPr>
              <a:t>선택 필요</a:t>
            </a:r>
            <a:r>
              <a:rPr lang="en-US" altLang="ko-KR" sz="1200" dirty="0" smtClean="0">
                <a:solidFill>
                  <a:srgbClr val="0000FF"/>
                </a:solidFill>
              </a:rPr>
              <a:t>!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슬라이스도 배열을 참조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P144</a:t>
            </a:r>
          </a:p>
          <a:p>
            <a:pPr lvl="1"/>
            <a:r>
              <a:rPr lang="en-US" altLang="ko-KR" dirty="0" smtClean="0"/>
              <a:t>Pythontutor.com</a:t>
            </a:r>
            <a:r>
              <a:rPr lang="ko-KR" altLang="en-US" dirty="0" smtClean="0"/>
              <a:t>에서 테스트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22" y="3018270"/>
            <a:ext cx="7377733" cy="32385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22812" y="1353505"/>
            <a:ext cx="26848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 smtClean="0"/>
              <a:t>np</a:t>
            </a:r>
            <a:endParaRPr lang="en-US" altLang="ko-KR" dirty="0" smtClean="0"/>
          </a:p>
          <a:p>
            <a:r>
              <a:rPr lang="ko-KR" altLang="en-US" dirty="0" err="1" smtClean="0"/>
              <a:t>arr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/>
              <a:t>np.arange</a:t>
            </a:r>
            <a:r>
              <a:rPr lang="ko-KR" altLang="en-US" dirty="0"/>
              <a:t>(10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r>
              <a:rPr lang="ko-KR" altLang="en-US" dirty="0" err="1" smtClean="0"/>
              <a:t>a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/>
              <a:t>arr</a:t>
            </a:r>
            <a:r>
              <a:rPr lang="ko-KR" altLang="en-US" dirty="0"/>
              <a:t>[3:5</a:t>
            </a:r>
            <a:r>
              <a:rPr lang="ko-KR" altLang="en-US" dirty="0" smtClean="0"/>
              <a:t>]</a:t>
            </a:r>
            <a:endParaRPr lang="en-US" altLang="ko-KR" dirty="0" smtClean="0"/>
          </a:p>
          <a:p>
            <a:r>
              <a:rPr lang="ko-KR" altLang="en-US" dirty="0" err="1" smtClean="0"/>
              <a:t>a</a:t>
            </a:r>
            <a:r>
              <a:rPr lang="ko-KR" altLang="en-US" dirty="0" smtClean="0"/>
              <a:t>[0</a:t>
            </a:r>
            <a:r>
              <a:rPr lang="ko-KR" altLang="en-US" dirty="0"/>
              <a:t>] = </a:t>
            </a:r>
            <a:r>
              <a:rPr lang="ko-KR" altLang="en-US" dirty="0" smtClean="0"/>
              <a:t>20</a:t>
            </a:r>
            <a:endParaRPr lang="en-US" altLang="ko-KR" dirty="0" smtClean="0"/>
          </a:p>
          <a:p>
            <a:r>
              <a:rPr lang="ko-KR" altLang="en-US" dirty="0" err="1" smtClean="0"/>
              <a:t>print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arr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12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슬라이싱의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9" y="1631067"/>
            <a:ext cx="7972651" cy="40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47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중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설명 중 잘못된 것은</a:t>
            </a:r>
            <a:r>
              <a:rPr lang="en-US" altLang="ko-KR" dirty="0" smtClean="0"/>
              <a:t>? (4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4.1.3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산술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59"/>
            <a:ext cx="4276375" cy="5579123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벡터화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 smtClean="0"/>
              <a:t>문 없이 데이터를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일괄 처리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같은 크기의 배열은 각 원소 별로 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스칼라 인자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배열 내의 모든 원소에 스칼라 인자가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배열의 비교 연산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불리언</a:t>
            </a:r>
            <a:r>
              <a:rPr lang="ko-KR" altLang="en-US" dirty="0" smtClean="0"/>
              <a:t> 배열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 smtClean="0"/>
              <a:t>브로드캐스팅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크기가 다른 배열 간의 연산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4" y="1193960"/>
            <a:ext cx="4229100" cy="3009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20" y="4384074"/>
            <a:ext cx="2895600" cy="1781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7" y="3692365"/>
            <a:ext cx="3738548" cy="18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8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브로드캐스팅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p601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Shape</a:t>
            </a:r>
            <a:r>
              <a:rPr lang="ko-KR" altLang="en-US" dirty="0"/>
              <a:t>이 같은 두 배열에 대한 이항 연산은 배열의 요소별로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배열 간의 </a:t>
            </a:r>
            <a:r>
              <a:rPr lang="en-US" altLang="ko-KR" dirty="0"/>
              <a:t>Shape</a:t>
            </a:r>
            <a:r>
              <a:rPr lang="ko-KR" altLang="en-US" dirty="0"/>
              <a:t>이 다를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크기가 다른 배열 간의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배열 간의 형상을 맞추는 </a:t>
            </a:r>
            <a:r>
              <a:rPr lang="en-US" altLang="ko-KR" dirty="0" smtClean="0"/>
              <a:t>Broadcasting </a:t>
            </a:r>
            <a:r>
              <a:rPr lang="ko-KR" altLang="en-US" dirty="0"/>
              <a:t>과정을 </a:t>
            </a:r>
            <a:r>
              <a:rPr lang="ko-KR" altLang="en-US" dirty="0" smtClean="0"/>
              <a:t>거쳐 계산</a:t>
            </a:r>
            <a:endParaRPr lang="ko-KR" altLang="en-US" dirty="0"/>
          </a:p>
        </p:txBody>
      </p:sp>
      <p:pic>
        <p:nvPicPr>
          <p:cNvPr id="3074" name="Picture 2" descr="scheme of the broadcasting method in Num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83" y="2573915"/>
            <a:ext cx="5199529" cy="37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브로드캐스팅</a:t>
            </a:r>
            <a:r>
              <a:rPr lang="ko-KR" altLang="en-US" dirty="0" smtClean="0"/>
              <a:t> 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1193960"/>
            <a:ext cx="5618102" cy="51515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3738" y="2939351"/>
            <a:ext cx="1238136" cy="2341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0 1 2 3 4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23738" y="3248347"/>
            <a:ext cx="1238136" cy="23415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0 1 2 3 4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25531" y="3540595"/>
            <a:ext cx="1238136" cy="23415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0 1 2 3 4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21941" y="4111973"/>
            <a:ext cx="1238136" cy="23415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0 1 2 3 4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18353" y="3834638"/>
            <a:ext cx="1238136" cy="23415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0 1 2 3 4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17346" y="3465902"/>
            <a:ext cx="284294" cy="1404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1 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2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3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4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5976" y="3471744"/>
            <a:ext cx="284294" cy="140433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1 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2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3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4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49535" y="3460986"/>
            <a:ext cx="284294" cy="140433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1 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2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3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4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64768" y="3472353"/>
            <a:ext cx="284294" cy="140433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1 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2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3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4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91538" y="3472353"/>
            <a:ext cx="284294" cy="140433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0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1 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2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3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4 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3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4.1.4 </a:t>
            </a:r>
            <a:r>
              <a:rPr lang="ko-KR" altLang="en-US" dirty="0" smtClean="0"/>
              <a:t>색인과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부분이나 한 원소의 참조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반환 값의 배열 조각은 원본 배열의 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그러므로 반환 값을 수정하면 원본에도 반영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대용량의 데이터 처리를 위해 설계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복사하기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위해서는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arr</a:t>
            </a:r>
            <a:r>
              <a:rPr lang="en-US" altLang="ko-KR" dirty="0" smtClean="0"/>
              <a:t>[5:8].copy()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원소 참조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arr</a:t>
            </a:r>
            <a:r>
              <a:rPr lang="en-US" altLang="ko-KR" dirty="0" smtClean="0"/>
              <a:t>[</a:t>
            </a:r>
            <a:r>
              <a:rPr lang="ko-KR" altLang="en-US" dirty="0" smtClean="0"/>
              <a:t>행</a:t>
            </a:r>
            <a:r>
              <a:rPr lang="en-US" altLang="ko-KR" dirty="0" smtClean="0"/>
              <a:t>][</a:t>
            </a:r>
            <a:r>
              <a:rPr lang="ko-KR" altLang="en-US" dirty="0" smtClean="0"/>
              <a:t>열</a:t>
            </a:r>
            <a:r>
              <a:rPr lang="en-US" altLang="ko-KR" dirty="0" smtClean="0"/>
              <a:t>] </a:t>
            </a:r>
          </a:p>
          <a:p>
            <a:pPr lvl="2"/>
            <a:r>
              <a:rPr lang="en-US" altLang="ko-KR" dirty="0" err="1"/>
              <a:t>arr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60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</a:t>
            </a:r>
            <a:r>
              <a:rPr lang="ko-KR" altLang="en-US" dirty="0" err="1" smtClean="0"/>
              <a:t>라이싱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여러 개의 </a:t>
            </a:r>
            <a:r>
              <a:rPr lang="ko-KR" altLang="en-US" dirty="0"/>
              <a:t>배열 요소를 참조할 때 </a:t>
            </a:r>
            <a:r>
              <a:rPr lang="ko-KR" altLang="en-US" dirty="0" err="1"/>
              <a:t>슬라이싱을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 smtClean="0"/>
              <a:t>axis </a:t>
            </a:r>
            <a:r>
              <a:rPr lang="ko-KR" altLang="en-US" dirty="0"/>
              <a:t>별로 범위를 지정하여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범위 </a:t>
            </a:r>
            <a:r>
              <a:rPr lang="en-US" altLang="ko-KR" dirty="0" err="1" smtClean="0"/>
              <a:t>from_index:to_index</a:t>
            </a:r>
            <a:r>
              <a:rPr lang="en-US" altLang="ko-KR" dirty="0" smtClean="0"/>
              <a:t> </a:t>
            </a:r>
            <a:r>
              <a:rPr lang="ko-KR" altLang="en-US" dirty="0"/>
              <a:t>형태로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from_index</a:t>
            </a:r>
            <a:r>
              <a:rPr lang="ko-KR" altLang="en-US" dirty="0"/>
              <a:t>는 범위의 시작 인덱스이며</a:t>
            </a:r>
            <a:r>
              <a:rPr lang="en-US" altLang="ko-KR" dirty="0"/>
              <a:t>, </a:t>
            </a:r>
            <a:r>
              <a:rPr lang="en-US" altLang="ko-KR" dirty="0" err="1"/>
              <a:t>to_index</a:t>
            </a:r>
            <a:r>
              <a:rPr lang="ko-KR" altLang="en-US" dirty="0"/>
              <a:t>는 범위의 종료 </a:t>
            </a:r>
            <a:r>
              <a:rPr lang="ko-KR" altLang="en-US" dirty="0" smtClean="0"/>
              <a:t>인덱스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to_index</a:t>
            </a:r>
            <a:r>
              <a:rPr lang="ko-KR" altLang="en-US" dirty="0"/>
              <a:t>는 결과에 포함되지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en-US" altLang="ko-KR" dirty="0" err="1" smtClean="0"/>
              <a:t>from_index</a:t>
            </a:r>
            <a:r>
              <a:rPr lang="ko-KR" altLang="en-US" dirty="0"/>
              <a:t>는 생략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생략할 </a:t>
            </a:r>
            <a:r>
              <a:rPr lang="ko-KR" altLang="en-US" dirty="0"/>
              <a:t>경우 </a:t>
            </a:r>
            <a:r>
              <a:rPr lang="en-US" altLang="ko-KR" dirty="0"/>
              <a:t>0</a:t>
            </a:r>
            <a:r>
              <a:rPr lang="ko-KR" altLang="en-US" dirty="0"/>
              <a:t>을 지정한 것으로 </a:t>
            </a:r>
            <a:r>
              <a:rPr lang="ko-KR" altLang="en-US" dirty="0" smtClean="0"/>
              <a:t>간주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to_index</a:t>
            </a:r>
            <a:r>
              <a:rPr lang="en-US" altLang="ko-KR" dirty="0" smtClean="0"/>
              <a:t> </a:t>
            </a:r>
            <a:r>
              <a:rPr lang="ko-KR" altLang="en-US" dirty="0"/>
              <a:t>역시 생략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</a:t>
            </a:r>
            <a:r>
              <a:rPr lang="ko-KR" altLang="en-US" dirty="0"/>
              <a:t>경우 마지막 인덱스로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“</a:t>
            </a:r>
            <a:r>
              <a:rPr lang="en-US" altLang="ko-KR" dirty="0" smtClean="0"/>
              <a:t>:” </a:t>
            </a:r>
            <a:r>
              <a:rPr lang="ko-KR" altLang="en-US" dirty="0"/>
              <a:t>형태로 지정된 범위는 전체 범위를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7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인덱싱과 </a:t>
            </a:r>
            <a:r>
              <a:rPr lang="ko-KR" altLang="en-US" dirty="0" err="1" smtClean="0"/>
              <a:t>슬라이싱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https://t1.daumcdn.net/cfile/tistory/24037B3958B18FD9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00" y="1193960"/>
            <a:ext cx="7441970" cy="491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28461</TotalTime>
  <Words>835</Words>
  <Application>Microsoft Office PowerPoint</Application>
  <PresentationFormat>화면 슬라이드 쇼(4:3)</PresentationFormat>
  <Paragraphs>228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실습</vt:lpstr>
      <vt:lpstr>PowerPoint 프레젠테이션</vt:lpstr>
      <vt:lpstr>4.1.3 numpy 배열 산술 연산</vt:lpstr>
      <vt:lpstr>브로드캐스팅 p601</vt:lpstr>
      <vt:lpstr>브로드캐스팅 예</vt:lpstr>
      <vt:lpstr>4.1.4 색인과 슬라이싱 기초</vt:lpstr>
      <vt:lpstr>슬라이싱</vt:lpstr>
      <vt:lpstr>인덱싱과 슬라이싱</vt:lpstr>
      <vt:lpstr>슬라이싱</vt:lpstr>
      <vt:lpstr>2차원 배열의 축과 슬라이싱 </vt:lpstr>
      <vt:lpstr>음수 인덱스를 이용한 범위 설정</vt:lpstr>
      <vt:lpstr>다양한 슬라이싱 활용</vt:lpstr>
      <vt:lpstr>슬라이싱 정리</vt:lpstr>
      <vt:lpstr>4.1.5 불리언 값으로 행 선택하기</vt:lpstr>
      <vt:lpstr>논리 값 배열로 열 선택</vt:lpstr>
      <vt:lpstr>Quiz</vt:lpstr>
      <vt:lpstr>4.1.6 팬시 인덱싱(Fancy Indexing)</vt:lpstr>
      <vt:lpstr>4.1.6 팬시 인덱싱(Fancy Indexing)</vt:lpstr>
      <vt:lpstr>팬시 인덱싱(Fancy Indexing)</vt:lpstr>
      <vt:lpstr>다차원 색인 배열</vt:lpstr>
      <vt:lpstr>팬시 색인으로 부분적인 사각형의 2차원 행렬을 반환</vt:lpstr>
      <vt:lpstr>4.1.7 배열 전치와 축 바꾸기</vt:lpstr>
      <vt:lpstr>배열 형태 변경: 전치(Transpose)</vt:lpstr>
      <vt:lpstr>배열 형태 변경: reshape 메서드 이해</vt:lpstr>
      <vt:lpstr>배열 형태 변경: reshape 메서드의 활용</vt:lpstr>
      <vt:lpstr>삼차원 배열의 이해</vt:lpstr>
      <vt:lpstr>3차원 배열의 전치 transpose</vt:lpstr>
      <vt:lpstr>arr.transpose의 이해</vt:lpstr>
      <vt:lpstr>arr.swapaxes()</vt:lpstr>
      <vt:lpstr>배열 형태 변경: ravel 메서드</vt:lpstr>
      <vt:lpstr>Pythontutor.com에서 아나콘다 사용</vt:lpstr>
      <vt:lpstr>배열 슬라이스도 배열을 참조</vt:lpstr>
      <vt:lpstr>Array와 list의 슬라이싱의 차이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724</cp:revision>
  <dcterms:created xsi:type="dcterms:W3CDTF">2013-05-23T04:26:30Z</dcterms:created>
  <dcterms:modified xsi:type="dcterms:W3CDTF">2021-06-12T06:27:03Z</dcterms:modified>
</cp:coreProperties>
</file>